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sldIdLst>
    <p:sldId id="256" r:id="rId2"/>
    <p:sldId id="257" r:id="rId3"/>
    <p:sldId id="258" r:id="rId4"/>
    <p:sldId id="259" r:id="rId5"/>
    <p:sldId id="283" r:id="rId6"/>
    <p:sldId id="284" r:id="rId7"/>
    <p:sldId id="287" r:id="rId8"/>
    <p:sldId id="285" r:id="rId9"/>
    <p:sldId id="286"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1" d="100"/>
          <a:sy n="111" d="100"/>
        </p:scale>
        <p:origin x="222"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BDF68E2-58F2-4D09-BE8B-E3BD06533059}" type="datetimeFigureOut">
              <a:rPr lang="en-US" smtClean="0"/>
              <a:t>1/4/2017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FAB73BC-B049-4115-A692-8D63A059BFB8}" type="slidenum">
              <a:rPr lang="en-US" smtClean="0"/>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59199102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smtClean="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1182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smtClean="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94872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smtClean="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3479420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20EBB0C4-6273-4C6E-B9BD-2EDC30F1CD52}" type="datetimeFigureOut">
              <a:rPr lang="en-US" smtClean="0"/>
              <a:t>1/4/2017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FAB73BC-B049-4115-A692-8D63A059BFB8}" type="slidenum">
              <a:rPr lang="en-US" smtClean="0"/>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76028265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smtClean="0"/>
              <a:t>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94872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smtClean="0"/>
              <a:t>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31140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smtClean="0"/>
              <a:t>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23098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4136C-8742-45B2-AF27-D93DF72833A9}" type="datetimeFigureOut">
              <a:rPr lang="en-US" smtClean="0"/>
              <a:t>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11126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2ABBEA6-7C60-4B02-AE87-00D78D8422AF}" type="datetimeFigureOut">
              <a:rPr lang="en-US" smtClean="0"/>
              <a:t>1/4/2017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FAB73BC-B049-4115-A692-8D63A059BFB8}"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57320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9CAD897-D46E-4AD2-BD9B-49DD3E640873}" type="datetimeFigureOut">
              <a:rPr lang="en-US" smtClean="0"/>
              <a:t>1/4/2017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FAB73BC-B049-4115-A692-8D63A059BFB8}"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00852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98624D31-43A5-475A-80CF-332C9F6DCF35}" type="datetimeFigureOut">
              <a:rPr lang="en-US" smtClean="0"/>
              <a:t>1/4/2017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FAB73BC-B049-4115-A692-8D63A059BFB8}"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21691887"/>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hf sldNum="0"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Literary devices</a:t>
            </a:r>
          </a:p>
        </p:txBody>
      </p:sp>
      <p:sp>
        <p:nvSpPr>
          <p:cNvPr id="3" name="Subtitle 2"/>
          <p:cNvSpPr>
            <a:spLocks noGrp="1"/>
          </p:cNvSpPr>
          <p:nvPr>
            <p:ph type="subTitle" idx="1"/>
          </p:nvPr>
        </p:nvSpPr>
        <p:spPr/>
        <p:txBody>
          <a:bodyPr>
            <a:normAutofit/>
          </a:bodyPr>
          <a:lstStyle/>
          <a:p>
            <a:pPr algn="r"/>
            <a:r>
              <a:rPr lang="en-US" sz="2000" dirty="0"/>
              <a:t>definitions from </a:t>
            </a:r>
            <a:r>
              <a:rPr lang="en-US" sz="2000" i="1" dirty="0"/>
              <a:t>Oxford Dictionary of Literary Terms</a:t>
            </a:r>
            <a:r>
              <a:rPr lang="en-US" sz="2000" dirty="0"/>
              <a:t>, 3</a:t>
            </a:r>
            <a:r>
              <a:rPr lang="en-US" sz="2000" baseline="30000" dirty="0"/>
              <a:t>rd</a:t>
            </a:r>
            <a:r>
              <a:rPr lang="en-US" sz="2000" dirty="0"/>
              <a:t> edition (2008)</a:t>
            </a:r>
          </a:p>
        </p:txBody>
      </p:sp>
    </p:spTree>
    <p:extLst>
      <p:ext uri="{BB962C8B-B14F-4D97-AF65-F5344CB8AC3E}">
        <p14:creationId xmlns:p14="http://schemas.microsoft.com/office/powerpoint/2010/main" val="1778503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Metaphor</a:t>
            </a:r>
          </a:p>
        </p:txBody>
      </p:sp>
      <p:sp>
        <p:nvSpPr>
          <p:cNvPr id="3" name="Text Placeholder 2"/>
          <p:cNvSpPr>
            <a:spLocks noGrp="1"/>
          </p:cNvSpPr>
          <p:nvPr>
            <p:ph type="body" idx="1"/>
          </p:nvPr>
        </p:nvSpPr>
        <p:spPr/>
        <p:txBody>
          <a:bodyPr>
            <a:normAutofit fontScale="92500"/>
          </a:bodyPr>
          <a:lstStyle/>
          <a:p>
            <a:r>
              <a:rPr lang="en-US" sz="1200" dirty="0"/>
              <a:t>The most important and widespread of speech, in which one thing, idea, or action is referred to by a word or expression normally denoting another thing, idea, or action, so as to suggest some common quality shared by the two. In metaphor, this resemblance is assumed as an imaginary identity rather than directly stated as a comparison: referring to a man as </a:t>
            </a:r>
            <a:r>
              <a:rPr lang="en-US" sz="1200" i="1" dirty="0"/>
              <a:t>that pig</a:t>
            </a:r>
            <a:r>
              <a:rPr lang="en-US" sz="1200" dirty="0"/>
              <a:t>, or saying </a:t>
            </a:r>
            <a:r>
              <a:rPr lang="en-US" sz="1200" i="1" dirty="0"/>
              <a:t>he is a pig</a:t>
            </a:r>
            <a:r>
              <a:rPr lang="en-US" sz="1200" dirty="0"/>
              <a:t> is metaphorical, whereas </a:t>
            </a:r>
            <a:r>
              <a:rPr lang="en-US" sz="1200" i="1" dirty="0"/>
              <a:t>he is like a pig</a:t>
            </a:r>
            <a:r>
              <a:rPr lang="en-US" sz="1200" dirty="0"/>
              <a:t> is a simile. </a:t>
            </a:r>
            <a:br>
              <a:rPr lang="en-US" sz="1200" dirty="0"/>
            </a:br>
            <a:r>
              <a:rPr lang="en-US" sz="1200" dirty="0"/>
              <a:t>Metaphors may also appear as verbs (a talent may </a:t>
            </a:r>
            <a:r>
              <a:rPr lang="en-US" sz="1200" i="1" dirty="0"/>
              <a:t>blossom</a:t>
            </a:r>
            <a:r>
              <a:rPr lang="en-US" sz="1200" dirty="0"/>
              <a:t>) or as adjectives (a novice may be </a:t>
            </a:r>
            <a:r>
              <a:rPr lang="en-US" sz="1200" i="1" dirty="0"/>
              <a:t>green</a:t>
            </a:r>
            <a:r>
              <a:rPr lang="en-US" sz="1200" dirty="0"/>
              <a:t>), or in longer idiomatic phrases, e.g. </a:t>
            </a:r>
            <a:r>
              <a:rPr lang="en-US" sz="1200" i="1" dirty="0"/>
              <a:t>to throw the baby out with the bath-water</a:t>
            </a:r>
            <a:r>
              <a:rPr lang="en-US" sz="1200" dirty="0"/>
              <a:t>. </a:t>
            </a:r>
          </a:p>
        </p:txBody>
      </p:sp>
    </p:spTree>
    <p:extLst>
      <p:ext uri="{BB962C8B-B14F-4D97-AF65-F5344CB8AC3E}">
        <p14:creationId xmlns:p14="http://schemas.microsoft.com/office/powerpoint/2010/main" val="2008680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Metaphors can be simple or complex.</a:t>
            </a:r>
          </a:p>
        </p:txBody>
      </p:sp>
      <p:sp>
        <p:nvSpPr>
          <p:cNvPr id="6" name="Text Placeholder 5"/>
          <p:cNvSpPr>
            <a:spLocks noGrp="1"/>
          </p:cNvSpPr>
          <p:nvPr>
            <p:ph type="body" idx="1"/>
          </p:nvPr>
        </p:nvSpPr>
        <p:spPr/>
        <p:txBody>
          <a:bodyPr/>
          <a:lstStyle/>
          <a:p>
            <a:r>
              <a:rPr lang="en-US" dirty="0"/>
              <a:t>Simple</a:t>
            </a:r>
          </a:p>
        </p:txBody>
      </p:sp>
      <p:sp>
        <p:nvSpPr>
          <p:cNvPr id="7" name="Content Placeholder 6"/>
          <p:cNvSpPr>
            <a:spLocks noGrp="1"/>
          </p:cNvSpPr>
          <p:nvPr>
            <p:ph sz="half" idx="2"/>
          </p:nvPr>
        </p:nvSpPr>
        <p:spPr/>
        <p:txBody>
          <a:bodyPr/>
          <a:lstStyle/>
          <a:p>
            <a:r>
              <a:rPr lang="en-US" dirty="0"/>
              <a:t>“He’s a pig” – compares a person to a pig (generally negative attributes)</a:t>
            </a:r>
          </a:p>
        </p:txBody>
      </p:sp>
      <p:sp>
        <p:nvSpPr>
          <p:cNvPr id="8" name="Text Placeholder 7"/>
          <p:cNvSpPr>
            <a:spLocks noGrp="1"/>
          </p:cNvSpPr>
          <p:nvPr>
            <p:ph type="body" sz="quarter" idx="3"/>
          </p:nvPr>
        </p:nvSpPr>
        <p:spPr/>
        <p:txBody>
          <a:bodyPr/>
          <a:lstStyle/>
          <a:p>
            <a:r>
              <a:rPr lang="en-US" dirty="0"/>
              <a:t>Complex</a:t>
            </a:r>
          </a:p>
        </p:txBody>
      </p:sp>
      <p:sp>
        <p:nvSpPr>
          <p:cNvPr id="9" name="Content Placeholder 8"/>
          <p:cNvSpPr>
            <a:spLocks noGrp="1"/>
          </p:cNvSpPr>
          <p:nvPr>
            <p:ph sz="quarter" idx="4"/>
          </p:nvPr>
        </p:nvSpPr>
        <p:spPr/>
        <p:txBody>
          <a:bodyPr/>
          <a:lstStyle/>
          <a:p>
            <a:r>
              <a:rPr lang="en-US" dirty="0"/>
              <a:t>“Thou ill-formed offspring” (Bradstreet 225) – begins a comparison between a book (in the title of the poem) and an infant/child</a:t>
            </a:r>
          </a:p>
        </p:txBody>
      </p:sp>
    </p:spTree>
    <p:extLst>
      <p:ext uri="{BB962C8B-B14F-4D97-AF65-F5344CB8AC3E}">
        <p14:creationId xmlns:p14="http://schemas.microsoft.com/office/powerpoint/2010/main" val="3362359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Metaphors that use “like” or “as” are similes.</a:t>
            </a:r>
          </a:p>
        </p:txBody>
      </p:sp>
      <p:sp>
        <p:nvSpPr>
          <p:cNvPr id="3" name="Content Placeholder 2"/>
          <p:cNvSpPr>
            <a:spLocks noGrp="1"/>
          </p:cNvSpPr>
          <p:nvPr>
            <p:ph idx="1"/>
          </p:nvPr>
        </p:nvSpPr>
        <p:spPr/>
        <p:txBody>
          <a:bodyPr>
            <a:normAutofit/>
          </a:bodyPr>
          <a:lstStyle/>
          <a:p>
            <a:r>
              <a:rPr lang="en-US" sz="3600" dirty="0"/>
              <a:t>All similes are metaphorical</a:t>
            </a:r>
          </a:p>
          <a:p>
            <a:r>
              <a:rPr lang="en-US" sz="3600" dirty="0"/>
              <a:t>Not all metaphors are similes</a:t>
            </a:r>
          </a:p>
        </p:txBody>
      </p:sp>
    </p:spTree>
    <p:extLst>
      <p:ext uri="{BB962C8B-B14F-4D97-AF65-F5344CB8AC3E}">
        <p14:creationId xmlns:p14="http://schemas.microsoft.com/office/powerpoint/2010/main" val="2101714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Allusion</a:t>
            </a:r>
          </a:p>
        </p:txBody>
      </p:sp>
      <p:sp>
        <p:nvSpPr>
          <p:cNvPr id="3" name="Text Placeholder 2"/>
          <p:cNvSpPr>
            <a:spLocks noGrp="1"/>
          </p:cNvSpPr>
          <p:nvPr>
            <p:ph type="body" idx="1"/>
          </p:nvPr>
        </p:nvSpPr>
        <p:spPr/>
        <p:txBody>
          <a:bodyPr>
            <a:normAutofit fontScale="70000" lnSpcReduction="20000"/>
          </a:bodyPr>
          <a:lstStyle/>
          <a:p>
            <a:r>
              <a:rPr lang="en-US" dirty="0"/>
              <a:t>An indirect or passing reference to some event, person, place, or artistic work, the nature and relevance of which is not explained by the writer but relies on the reader's familiarity with what is thus mentioned. The technique of allusion is an economical means of calling upon the history or the literary tradition that author and reader are assumed to share.</a:t>
            </a:r>
          </a:p>
        </p:txBody>
      </p:sp>
    </p:spTree>
    <p:extLst>
      <p:ext uri="{BB962C8B-B14F-4D97-AF65-F5344CB8AC3E}">
        <p14:creationId xmlns:p14="http://schemas.microsoft.com/office/powerpoint/2010/main" val="1282977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Allusions can be references to almost anything, including</a:t>
            </a:r>
          </a:p>
        </p:txBody>
      </p:sp>
      <p:sp>
        <p:nvSpPr>
          <p:cNvPr id="3" name="Content Placeholder 2"/>
          <p:cNvSpPr>
            <a:spLocks noGrp="1"/>
          </p:cNvSpPr>
          <p:nvPr>
            <p:ph idx="1"/>
          </p:nvPr>
        </p:nvSpPr>
        <p:spPr/>
        <p:txBody>
          <a:bodyPr>
            <a:normAutofit fontScale="92500" lnSpcReduction="10000"/>
          </a:bodyPr>
          <a:lstStyle/>
          <a:p>
            <a:r>
              <a:rPr lang="en-US" dirty="0"/>
              <a:t>Books</a:t>
            </a:r>
          </a:p>
          <a:p>
            <a:r>
              <a:rPr lang="en-US" dirty="0"/>
              <a:t>Poems</a:t>
            </a:r>
          </a:p>
          <a:p>
            <a:r>
              <a:rPr lang="en-US" dirty="0"/>
              <a:t>Letters</a:t>
            </a:r>
          </a:p>
          <a:p>
            <a:r>
              <a:rPr lang="en-US" dirty="0"/>
              <a:t>Other media (images, movies, television, social media, news)</a:t>
            </a:r>
          </a:p>
          <a:p>
            <a:r>
              <a:rPr lang="en-US" dirty="0"/>
              <a:t>Events</a:t>
            </a:r>
          </a:p>
          <a:p>
            <a:r>
              <a:rPr lang="en-US" dirty="0"/>
              <a:t>People or stock characters/figures</a:t>
            </a:r>
          </a:p>
          <a:p>
            <a:r>
              <a:rPr lang="en-US" dirty="0"/>
              <a:t>Myths, legends, etc.</a:t>
            </a:r>
          </a:p>
          <a:p>
            <a:r>
              <a:rPr lang="en-US" dirty="0"/>
              <a:t>Places</a:t>
            </a:r>
          </a:p>
          <a:p>
            <a:r>
              <a:rPr lang="en-US" dirty="0"/>
              <a:t>Anything an author assumes the reader does or can know</a:t>
            </a:r>
          </a:p>
        </p:txBody>
      </p:sp>
    </p:spTree>
    <p:extLst>
      <p:ext uri="{BB962C8B-B14F-4D97-AF65-F5344CB8AC3E}">
        <p14:creationId xmlns:p14="http://schemas.microsoft.com/office/powerpoint/2010/main" val="1043700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Commonly alluded to material in American Literature includes</a:t>
            </a:r>
          </a:p>
        </p:txBody>
      </p:sp>
      <p:sp>
        <p:nvSpPr>
          <p:cNvPr id="3" name="Content Placeholder 2"/>
          <p:cNvSpPr>
            <a:spLocks noGrp="1"/>
          </p:cNvSpPr>
          <p:nvPr>
            <p:ph idx="1"/>
          </p:nvPr>
        </p:nvSpPr>
        <p:spPr/>
        <p:txBody>
          <a:bodyPr>
            <a:normAutofit lnSpcReduction="10000"/>
          </a:bodyPr>
          <a:lstStyle/>
          <a:p>
            <a:r>
              <a:rPr lang="en-US" sz="2800" dirty="0"/>
              <a:t>The Bible</a:t>
            </a:r>
          </a:p>
          <a:p>
            <a:r>
              <a:rPr lang="en-US" sz="2800" dirty="0"/>
              <a:t>any work of Shakespeare</a:t>
            </a:r>
          </a:p>
          <a:p>
            <a:r>
              <a:rPr lang="en-US" sz="2800" dirty="0"/>
              <a:t>the Declaration of Independence and other founding documents</a:t>
            </a:r>
          </a:p>
          <a:p>
            <a:r>
              <a:rPr lang="en-US" sz="2800" i="1" dirty="0"/>
              <a:t>The Odyssey</a:t>
            </a:r>
            <a:r>
              <a:rPr lang="en-US" sz="2800" dirty="0"/>
              <a:t>, </a:t>
            </a:r>
            <a:r>
              <a:rPr lang="en-US" sz="2800" i="1" dirty="0"/>
              <a:t>The Iliad </a:t>
            </a:r>
            <a:r>
              <a:rPr lang="en-US" sz="2800" dirty="0"/>
              <a:t>and </a:t>
            </a:r>
            <a:r>
              <a:rPr lang="en-US" sz="2800" i="1" dirty="0"/>
              <a:t>The Aeneid</a:t>
            </a:r>
          </a:p>
          <a:p>
            <a:r>
              <a:rPr lang="en-US" sz="2800" dirty="0"/>
              <a:t>Chaucer (esp. </a:t>
            </a:r>
            <a:r>
              <a:rPr lang="en-US" sz="2800" i="1" dirty="0"/>
              <a:t>The Canterbury Tales</a:t>
            </a:r>
            <a:r>
              <a:rPr lang="en-US" sz="2800" dirty="0"/>
              <a:t>)</a:t>
            </a:r>
          </a:p>
          <a:p>
            <a:r>
              <a:rPr lang="en-US" sz="2800" dirty="0"/>
              <a:t> Benjamin Franklin</a:t>
            </a:r>
          </a:p>
        </p:txBody>
      </p:sp>
    </p:spTree>
    <p:extLst>
      <p:ext uri="{BB962C8B-B14F-4D97-AF65-F5344CB8AC3E}">
        <p14:creationId xmlns:p14="http://schemas.microsoft.com/office/powerpoint/2010/main" val="2196522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Symbol</a:t>
            </a:r>
          </a:p>
        </p:txBody>
      </p:sp>
      <p:sp>
        <p:nvSpPr>
          <p:cNvPr id="3" name="Text Placeholder 2"/>
          <p:cNvSpPr>
            <a:spLocks noGrp="1"/>
          </p:cNvSpPr>
          <p:nvPr>
            <p:ph type="body" idx="1"/>
          </p:nvPr>
        </p:nvSpPr>
        <p:spPr/>
        <p:txBody>
          <a:bodyPr>
            <a:normAutofit fontScale="77500" lnSpcReduction="20000"/>
          </a:bodyPr>
          <a:lstStyle/>
          <a:p>
            <a:r>
              <a:rPr lang="en-US" sz="2000" dirty="0"/>
              <a:t>In the simplest sense, anything that stands for or represents something else beyond it---usually an idea conventionally associated with it. In literary usage … a symbol is a specially evocative kind of image; that is, a word or phrase referring to a concrete object, scene, or action which also has some further significance associated with it: roses, mountains, birds, and voyages have all been used as common literary symbols.  </a:t>
            </a:r>
          </a:p>
        </p:txBody>
      </p:sp>
    </p:spTree>
    <p:extLst>
      <p:ext uri="{BB962C8B-B14F-4D97-AF65-F5344CB8AC3E}">
        <p14:creationId xmlns:p14="http://schemas.microsoft.com/office/powerpoint/2010/main" val="1812253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symbol is different than a simple metaphor.</a:t>
            </a:r>
          </a:p>
        </p:txBody>
      </p:sp>
      <p:sp>
        <p:nvSpPr>
          <p:cNvPr id="3" name="Content Placeholder 2"/>
          <p:cNvSpPr>
            <a:spLocks noGrp="1"/>
          </p:cNvSpPr>
          <p:nvPr>
            <p:ph idx="1"/>
          </p:nvPr>
        </p:nvSpPr>
        <p:spPr/>
        <p:txBody>
          <a:bodyPr>
            <a:normAutofit/>
          </a:bodyPr>
          <a:lstStyle/>
          <a:p>
            <a:r>
              <a:rPr lang="en-US" sz="2400" dirty="0"/>
              <a:t>The meaning(s) of a symbol are not always fixed.</a:t>
            </a:r>
          </a:p>
          <a:p>
            <a:r>
              <a:rPr lang="en-US" sz="2400" dirty="0"/>
              <a:t>The meanings(s) of a symbol may change or be subject to different interpretations.</a:t>
            </a:r>
          </a:p>
          <a:p>
            <a:r>
              <a:rPr lang="en-US" sz="2400" dirty="0"/>
              <a:t>Symbols require context; different groups may use the same symbolic image differently (e.g. crosses in </a:t>
            </a:r>
            <a:r>
              <a:rPr lang="en-US" sz="2400"/>
              <a:t>religious groups).</a:t>
            </a:r>
            <a:endParaRPr lang="en-US" sz="2400" dirty="0"/>
          </a:p>
          <a:p>
            <a:r>
              <a:rPr lang="en-US" sz="2400" dirty="0"/>
              <a:t>Symbols have particular use in various literary movements, including Transcendentalism and Symbolism</a:t>
            </a:r>
          </a:p>
          <a:p>
            <a:pPr marL="0" indent="0">
              <a:buNone/>
            </a:pPr>
            <a:endParaRPr lang="en-US" sz="2400" dirty="0"/>
          </a:p>
        </p:txBody>
      </p:sp>
    </p:spTree>
    <p:extLst>
      <p:ext uri="{BB962C8B-B14F-4D97-AF65-F5344CB8AC3E}">
        <p14:creationId xmlns:p14="http://schemas.microsoft.com/office/powerpoint/2010/main" val="1728785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Strong Language</a:t>
            </a:r>
          </a:p>
        </p:txBody>
      </p:sp>
      <p:sp>
        <p:nvSpPr>
          <p:cNvPr id="3" name="Text Placeholder 2"/>
          <p:cNvSpPr>
            <a:spLocks noGrp="1"/>
          </p:cNvSpPr>
          <p:nvPr>
            <p:ph type="body" idx="1"/>
          </p:nvPr>
        </p:nvSpPr>
        <p:spPr/>
        <p:txBody>
          <a:bodyPr>
            <a:normAutofit/>
          </a:bodyPr>
          <a:lstStyle/>
          <a:p>
            <a:r>
              <a:rPr lang="en-US" sz="2000" dirty="0"/>
              <a:t>Strong language is language with clear meaning and a clear purpose. It is always appropriate to analyze the individual words and phrases used by an author to attempt to understand their intended audience and goals. </a:t>
            </a:r>
          </a:p>
        </p:txBody>
      </p:sp>
    </p:spTree>
    <p:extLst>
      <p:ext uri="{BB962C8B-B14F-4D97-AF65-F5344CB8AC3E}">
        <p14:creationId xmlns:p14="http://schemas.microsoft.com/office/powerpoint/2010/main" val="3004172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Strong language is generally clear in its meaning.</a:t>
            </a:r>
          </a:p>
        </p:txBody>
      </p:sp>
      <p:sp>
        <p:nvSpPr>
          <p:cNvPr id="3" name="Content Placeholder 2"/>
          <p:cNvSpPr>
            <a:spLocks noGrp="1"/>
          </p:cNvSpPr>
          <p:nvPr>
            <p:ph idx="1"/>
          </p:nvPr>
        </p:nvSpPr>
        <p:spPr/>
        <p:txBody>
          <a:bodyPr>
            <a:normAutofit/>
          </a:bodyPr>
          <a:lstStyle/>
          <a:p>
            <a:r>
              <a:rPr lang="en-US" sz="2400" dirty="0"/>
              <a:t>“Putrid” is an unambiguous adjective. It means “in a state of decomposition; putrefied, rotten” (OED). It can only mean something rotten. You could not say “a putrid shoe” and have a positive meaning.</a:t>
            </a:r>
          </a:p>
          <a:p>
            <a:r>
              <a:rPr lang="en-US" sz="2400" dirty="0"/>
              <a:t>Banal words (e.g. “good,” “bad”) may not be ambiguous, but they are not “strong language” because they are not, in themselves, evocative of any particular feeling or appeal to the senses. “Good” and “bad” can be open to interpretation; “putrid” cannot be. </a:t>
            </a:r>
          </a:p>
          <a:p>
            <a:pPr marL="0" indent="0">
              <a:buNone/>
            </a:pPr>
            <a:endParaRPr lang="en-US" sz="2400" dirty="0"/>
          </a:p>
        </p:txBody>
      </p:sp>
    </p:spTree>
    <p:extLst>
      <p:ext uri="{BB962C8B-B14F-4D97-AF65-F5344CB8AC3E}">
        <p14:creationId xmlns:p14="http://schemas.microsoft.com/office/powerpoint/2010/main" val="3688382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Imagery</a:t>
            </a:r>
          </a:p>
        </p:txBody>
      </p:sp>
      <p:sp>
        <p:nvSpPr>
          <p:cNvPr id="3" name="Text Placeholder 2"/>
          <p:cNvSpPr>
            <a:spLocks noGrp="1"/>
          </p:cNvSpPr>
          <p:nvPr>
            <p:ph type="body" idx="1"/>
          </p:nvPr>
        </p:nvSpPr>
        <p:spPr/>
        <p:txBody>
          <a:bodyPr>
            <a:normAutofit fontScale="62500" lnSpcReduction="20000"/>
          </a:bodyPr>
          <a:lstStyle/>
          <a:p>
            <a:r>
              <a:rPr lang="en-US" dirty="0"/>
              <a:t>A rather vague critical term covering those uses of language in a literary work that evoke sense-impressions by literal or figurative reference to perceptible or 'concrete' objects, scenes, actions, or states, as distinct from the language of abstract argument or exposition. The imagery of a literary work thus comprises the set of images that it uses; these need not be mental 'pictures', but may appeal to senses other than sight. </a:t>
            </a:r>
          </a:p>
        </p:txBody>
      </p:sp>
    </p:spTree>
    <p:extLst>
      <p:ext uri="{BB962C8B-B14F-4D97-AF65-F5344CB8AC3E}">
        <p14:creationId xmlns:p14="http://schemas.microsoft.com/office/powerpoint/2010/main" val="8975617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Strong language often appeals to a feeling or one or more senses.</a:t>
            </a:r>
          </a:p>
        </p:txBody>
      </p:sp>
      <p:sp>
        <p:nvSpPr>
          <p:cNvPr id="3" name="Content Placeholder 2"/>
          <p:cNvSpPr>
            <a:spLocks noGrp="1"/>
          </p:cNvSpPr>
          <p:nvPr>
            <p:ph idx="1"/>
          </p:nvPr>
        </p:nvSpPr>
        <p:spPr/>
        <p:txBody>
          <a:bodyPr>
            <a:normAutofit/>
          </a:bodyPr>
          <a:lstStyle/>
          <a:p>
            <a:r>
              <a:rPr lang="en-US" sz="2400" dirty="0"/>
              <a:t>“Panting” is a stronger (for the purposes of evoking a response) word than “breathing” because it is a refinement of “breathing.” Everyone who pants is breathing; not everyone who breathes is panting.</a:t>
            </a:r>
          </a:p>
          <a:p>
            <a:r>
              <a:rPr lang="en-US" sz="2400" dirty="0"/>
              <a:t>Strong adjectives and verbs will often be used to create a particular feeling, response, or appeal to one or more senses. Words associated with sights, smells, tastes, emotions or reactions should be analyzed carefully to determine the meaning(s) in a sentence or passage. </a:t>
            </a:r>
          </a:p>
          <a:p>
            <a:pPr marL="0" indent="0">
              <a:buNone/>
            </a:pPr>
            <a:endParaRPr lang="en-US" sz="2400" dirty="0"/>
          </a:p>
        </p:txBody>
      </p:sp>
    </p:spTree>
    <p:extLst>
      <p:ext uri="{BB962C8B-B14F-4D97-AF65-F5344CB8AC3E}">
        <p14:creationId xmlns:p14="http://schemas.microsoft.com/office/powerpoint/2010/main" val="2265834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Alliteration</a:t>
            </a:r>
          </a:p>
        </p:txBody>
      </p:sp>
      <p:sp>
        <p:nvSpPr>
          <p:cNvPr id="3" name="Text Placeholder 2"/>
          <p:cNvSpPr>
            <a:spLocks noGrp="1"/>
          </p:cNvSpPr>
          <p:nvPr>
            <p:ph type="body" idx="1"/>
          </p:nvPr>
        </p:nvSpPr>
        <p:spPr/>
        <p:txBody>
          <a:bodyPr>
            <a:normAutofit/>
          </a:bodyPr>
          <a:lstStyle/>
          <a:p>
            <a:r>
              <a:rPr lang="en-US" sz="2000" dirty="0"/>
              <a:t>The repetition of the same sounds---usually initial consonants of words or of stressed syllables---in any sequence of </a:t>
            </a:r>
            <a:r>
              <a:rPr lang="en-US" sz="2000" dirty="0" err="1"/>
              <a:t>neighbouring</a:t>
            </a:r>
            <a:r>
              <a:rPr lang="en-US" sz="2000" dirty="0"/>
              <a:t> (sic) words.</a:t>
            </a:r>
          </a:p>
        </p:txBody>
      </p:sp>
    </p:spTree>
    <p:extLst>
      <p:ext uri="{BB962C8B-B14F-4D97-AF65-F5344CB8AC3E}">
        <p14:creationId xmlns:p14="http://schemas.microsoft.com/office/powerpoint/2010/main" val="1144102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Alliteration is simply repetition of sounds.</a:t>
            </a:r>
          </a:p>
        </p:txBody>
      </p:sp>
      <p:sp>
        <p:nvSpPr>
          <p:cNvPr id="3" name="Content Placeholder 2"/>
          <p:cNvSpPr>
            <a:spLocks noGrp="1"/>
          </p:cNvSpPr>
          <p:nvPr>
            <p:ph idx="1"/>
          </p:nvPr>
        </p:nvSpPr>
        <p:spPr/>
        <p:txBody>
          <a:bodyPr>
            <a:normAutofit/>
          </a:bodyPr>
          <a:lstStyle/>
          <a:p>
            <a:r>
              <a:rPr lang="en-US" sz="2400" dirty="0"/>
              <a:t>Alliteration can be any sound.</a:t>
            </a:r>
          </a:p>
          <a:p>
            <a:r>
              <a:rPr lang="en-US" sz="2400" dirty="0"/>
              <a:t>Alliteration can be anywhere in a word.</a:t>
            </a:r>
          </a:p>
          <a:p>
            <a:pPr lvl="1"/>
            <a:r>
              <a:rPr lang="en-US" sz="2400" dirty="0"/>
              <a:t>For example: The sly snake slid under the brush. The “</a:t>
            </a:r>
            <a:r>
              <a:rPr lang="en-US" sz="2400" dirty="0" err="1"/>
              <a:t>ess</a:t>
            </a:r>
            <a:r>
              <a:rPr lang="en-US" sz="2400" dirty="0"/>
              <a:t>” sound repeats at beginning of “sly,” “snake,” “slid,” and the middle of “brush.”</a:t>
            </a:r>
          </a:p>
          <a:p>
            <a:r>
              <a:rPr lang="en-US" sz="2400" dirty="0"/>
              <a:t>Alliteration can be very obvious (like above) or more subtle. </a:t>
            </a:r>
          </a:p>
          <a:p>
            <a:pPr marL="0" indent="0">
              <a:buNone/>
            </a:pPr>
            <a:endParaRPr lang="en-US" sz="2400" dirty="0"/>
          </a:p>
        </p:txBody>
      </p:sp>
    </p:spTree>
    <p:extLst>
      <p:ext uri="{BB962C8B-B14F-4D97-AF65-F5344CB8AC3E}">
        <p14:creationId xmlns:p14="http://schemas.microsoft.com/office/powerpoint/2010/main" val="30621594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Specific kinds of alliteration have special names.</a:t>
            </a:r>
          </a:p>
        </p:txBody>
      </p:sp>
      <p:sp>
        <p:nvSpPr>
          <p:cNvPr id="3" name="Content Placeholder 2"/>
          <p:cNvSpPr>
            <a:spLocks noGrp="1"/>
          </p:cNvSpPr>
          <p:nvPr>
            <p:ph idx="1"/>
          </p:nvPr>
        </p:nvSpPr>
        <p:spPr/>
        <p:txBody>
          <a:bodyPr>
            <a:normAutofit/>
          </a:bodyPr>
          <a:lstStyle/>
          <a:p>
            <a:r>
              <a:rPr lang="en-US" sz="2400" dirty="0"/>
              <a:t>Alliteration of identical or similar vowel sounds is called assonance.</a:t>
            </a:r>
          </a:p>
          <a:p>
            <a:r>
              <a:rPr lang="en-US" sz="2400" dirty="0"/>
              <a:t>Alliteration of identical or similar consonant sounds is called consonance.</a:t>
            </a:r>
          </a:p>
          <a:p>
            <a:pPr marL="0" indent="0">
              <a:buNone/>
            </a:pPr>
            <a:endParaRPr lang="en-US" sz="2400" dirty="0"/>
          </a:p>
        </p:txBody>
      </p:sp>
    </p:spTree>
    <p:extLst>
      <p:ext uri="{BB962C8B-B14F-4D97-AF65-F5344CB8AC3E}">
        <p14:creationId xmlns:p14="http://schemas.microsoft.com/office/powerpoint/2010/main" val="1776547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Alliteration is often used to create a mood or atmosphere.</a:t>
            </a:r>
          </a:p>
        </p:txBody>
      </p:sp>
      <p:sp>
        <p:nvSpPr>
          <p:cNvPr id="3" name="Content Placeholder 2"/>
          <p:cNvSpPr>
            <a:spLocks noGrp="1"/>
          </p:cNvSpPr>
          <p:nvPr>
            <p:ph idx="1"/>
          </p:nvPr>
        </p:nvSpPr>
        <p:spPr/>
        <p:txBody>
          <a:bodyPr>
            <a:normAutofit/>
          </a:bodyPr>
          <a:lstStyle/>
          <a:p>
            <a:r>
              <a:rPr lang="en-US" sz="2400" dirty="0"/>
              <a:t>Ex.: Edgar Allan Poe’s “The Raven”</a:t>
            </a:r>
          </a:p>
          <a:p>
            <a:r>
              <a:rPr lang="en-US" sz="2400" dirty="0"/>
              <a:t>Ex.: Washington Irving’s “The Legend of Sleepy Hollow”</a:t>
            </a:r>
          </a:p>
          <a:p>
            <a:pPr marL="0" indent="0">
              <a:buNone/>
            </a:pPr>
            <a:endParaRPr lang="en-US" sz="2400" dirty="0"/>
          </a:p>
        </p:txBody>
      </p:sp>
    </p:spTree>
    <p:extLst>
      <p:ext uri="{BB962C8B-B14F-4D97-AF65-F5344CB8AC3E}">
        <p14:creationId xmlns:p14="http://schemas.microsoft.com/office/powerpoint/2010/main" val="29994886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Mood</a:t>
            </a:r>
          </a:p>
        </p:txBody>
      </p:sp>
      <p:sp>
        <p:nvSpPr>
          <p:cNvPr id="3" name="Text Placeholder 2"/>
          <p:cNvSpPr>
            <a:spLocks noGrp="1"/>
          </p:cNvSpPr>
          <p:nvPr>
            <p:ph type="body" idx="1"/>
          </p:nvPr>
        </p:nvSpPr>
        <p:spPr/>
        <p:txBody>
          <a:bodyPr>
            <a:normAutofit/>
          </a:bodyPr>
          <a:lstStyle/>
          <a:p>
            <a:r>
              <a:rPr lang="en-US" sz="2000" dirty="0"/>
              <a:t>The feeling in a story, poem, film, or other text. Distinct from tone; mood is a feeling experienced by the reader and/or characters and helps make the point(s) of the work.</a:t>
            </a:r>
          </a:p>
        </p:txBody>
      </p:sp>
    </p:spTree>
    <p:extLst>
      <p:ext uri="{BB962C8B-B14F-4D97-AF65-F5344CB8AC3E}">
        <p14:creationId xmlns:p14="http://schemas.microsoft.com/office/powerpoint/2010/main" val="41955508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Mood is a created feeling in the work.</a:t>
            </a:r>
          </a:p>
        </p:txBody>
      </p:sp>
      <p:sp>
        <p:nvSpPr>
          <p:cNvPr id="3" name="Content Placeholder 2"/>
          <p:cNvSpPr>
            <a:spLocks noGrp="1"/>
          </p:cNvSpPr>
          <p:nvPr>
            <p:ph idx="1"/>
          </p:nvPr>
        </p:nvSpPr>
        <p:spPr/>
        <p:txBody>
          <a:bodyPr>
            <a:normAutofit fontScale="92500" lnSpcReduction="10000"/>
          </a:bodyPr>
          <a:lstStyle/>
          <a:p>
            <a:r>
              <a:rPr lang="en-US" sz="2400" dirty="0"/>
              <a:t>Mood is created used various other literary devices such as images, alliteration, specific details, irony, satire, color, etc.</a:t>
            </a:r>
          </a:p>
          <a:p>
            <a:r>
              <a:rPr lang="en-US" sz="2400" dirty="0"/>
              <a:t>Mood is often related to how you feel about the story, poem, film, etc. </a:t>
            </a:r>
          </a:p>
          <a:p>
            <a:pPr lvl="1"/>
            <a:r>
              <a:rPr lang="en-US" sz="2400" dirty="0"/>
              <a:t>Ex.: A feeling of dread when reading a thriller or mystery. </a:t>
            </a:r>
          </a:p>
          <a:p>
            <a:r>
              <a:rPr lang="en-US" sz="2400" dirty="0"/>
              <a:t>Mood is a useful technique to analyze because it often leads you to other devices and examples of craft. </a:t>
            </a:r>
          </a:p>
          <a:p>
            <a:r>
              <a:rPr lang="en-US" sz="2400" dirty="0"/>
              <a:t>Mood is distinct from tone, which is the author’s attitude toward the subject. </a:t>
            </a:r>
          </a:p>
          <a:p>
            <a:pPr lvl="1"/>
            <a:r>
              <a:rPr lang="en-US" sz="2400" dirty="0"/>
              <a:t>Mood and tone may be very different: an author may use a dark mood to establish humor, irony, satire, for example.</a:t>
            </a:r>
          </a:p>
          <a:p>
            <a:pPr marL="0" indent="0">
              <a:buNone/>
            </a:pPr>
            <a:endParaRPr lang="en-US" sz="2400" dirty="0"/>
          </a:p>
        </p:txBody>
      </p:sp>
    </p:spTree>
    <p:extLst>
      <p:ext uri="{BB962C8B-B14F-4D97-AF65-F5344CB8AC3E}">
        <p14:creationId xmlns:p14="http://schemas.microsoft.com/office/powerpoint/2010/main" val="39281979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 of View</a:t>
            </a:r>
          </a:p>
        </p:txBody>
      </p:sp>
      <p:sp>
        <p:nvSpPr>
          <p:cNvPr id="3" name="Text Placeholder 2"/>
          <p:cNvSpPr>
            <a:spLocks noGrp="1"/>
          </p:cNvSpPr>
          <p:nvPr>
            <p:ph type="body" idx="1"/>
          </p:nvPr>
        </p:nvSpPr>
        <p:spPr/>
        <p:txBody>
          <a:bodyPr>
            <a:normAutofit/>
          </a:bodyPr>
          <a:lstStyle/>
          <a:p>
            <a:r>
              <a:rPr lang="en-US" sz="2000" dirty="0"/>
              <a:t>The position or vantage-point from which the events of a story seem to be observed and presented to us. The chief distinction usually made between points of view is that between third-person narrative and first-person narratives.</a:t>
            </a:r>
          </a:p>
        </p:txBody>
      </p:sp>
    </p:spTree>
    <p:extLst>
      <p:ext uri="{BB962C8B-B14F-4D97-AF65-F5344CB8AC3E}">
        <p14:creationId xmlns:p14="http://schemas.microsoft.com/office/powerpoint/2010/main" val="32724023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Point of view is who is telling or seeing the story.</a:t>
            </a:r>
          </a:p>
        </p:txBody>
      </p:sp>
      <p:sp>
        <p:nvSpPr>
          <p:cNvPr id="3" name="Content Placeholder 2"/>
          <p:cNvSpPr>
            <a:spLocks noGrp="1"/>
          </p:cNvSpPr>
          <p:nvPr>
            <p:ph idx="1"/>
          </p:nvPr>
        </p:nvSpPr>
        <p:spPr/>
        <p:txBody>
          <a:bodyPr>
            <a:normAutofit/>
          </a:bodyPr>
          <a:lstStyle/>
          <a:p>
            <a:r>
              <a:rPr lang="en-US" sz="2800" dirty="0"/>
              <a:t>There can be multiple points of view presented in a text.</a:t>
            </a:r>
          </a:p>
          <a:p>
            <a:r>
              <a:rPr lang="en-US" sz="2800" dirty="0"/>
              <a:t>Point of view is often related to the speaker (</a:t>
            </a:r>
            <a:r>
              <a:rPr lang="en-US" sz="2800" b="1" i="1" dirty="0"/>
              <a:t>not the author</a:t>
            </a:r>
            <a:r>
              <a:rPr lang="en-US" sz="2800" dirty="0"/>
              <a:t>) in a text.</a:t>
            </a:r>
          </a:p>
          <a:p>
            <a:r>
              <a:rPr lang="en-US" sz="2800" dirty="0"/>
              <a:t>Who controls the point of view is often integrally important to the text. </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3038941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 common point of view in texts is third-person narration.</a:t>
            </a:r>
          </a:p>
        </p:txBody>
      </p:sp>
      <p:sp>
        <p:nvSpPr>
          <p:cNvPr id="3" name="Content Placeholder 2"/>
          <p:cNvSpPr>
            <a:spLocks noGrp="1"/>
          </p:cNvSpPr>
          <p:nvPr>
            <p:ph idx="1"/>
          </p:nvPr>
        </p:nvSpPr>
        <p:spPr/>
        <p:txBody>
          <a:bodyPr>
            <a:normAutofit fontScale="92500" lnSpcReduction="10000"/>
          </a:bodyPr>
          <a:lstStyle/>
          <a:p>
            <a:r>
              <a:rPr lang="en-US" sz="3200" dirty="0"/>
              <a:t>Third-person refers to the position of the speaker: they are describing actions they witnessed or that were related to them. </a:t>
            </a:r>
          </a:p>
          <a:p>
            <a:r>
              <a:rPr lang="en-US" sz="3200" dirty="0"/>
              <a:t>Third-person narration uses “she,” “he,” and proper names to describe the action that has happened or is happening.</a:t>
            </a:r>
          </a:p>
          <a:p>
            <a:r>
              <a:rPr lang="en-US" sz="3200" dirty="0"/>
              <a:t>Third-person narrators are also called </a:t>
            </a:r>
            <a:r>
              <a:rPr lang="en-US" sz="3200"/>
              <a:t>omniscient narrators.</a:t>
            </a:r>
            <a:endParaRPr lang="en-US" sz="3200" dirty="0"/>
          </a:p>
          <a:p>
            <a:pPr marL="0" indent="0">
              <a:buNone/>
            </a:pPr>
            <a:endParaRPr lang="en-US" sz="3200" dirty="0"/>
          </a:p>
        </p:txBody>
      </p:sp>
    </p:spTree>
    <p:extLst>
      <p:ext uri="{BB962C8B-B14F-4D97-AF65-F5344CB8AC3E}">
        <p14:creationId xmlns:p14="http://schemas.microsoft.com/office/powerpoint/2010/main" val="48751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Imagery is a form of figurative language that can appeal to </a:t>
            </a:r>
          </a:p>
        </p:txBody>
      </p:sp>
      <p:sp>
        <p:nvSpPr>
          <p:cNvPr id="3" name="Content Placeholder 2"/>
          <p:cNvSpPr>
            <a:spLocks noGrp="1"/>
          </p:cNvSpPr>
          <p:nvPr>
            <p:ph idx="1"/>
          </p:nvPr>
        </p:nvSpPr>
        <p:spPr/>
        <p:txBody>
          <a:bodyPr/>
          <a:lstStyle/>
          <a:p>
            <a:r>
              <a:rPr lang="en-US" dirty="0"/>
              <a:t>Sight</a:t>
            </a:r>
          </a:p>
          <a:p>
            <a:r>
              <a:rPr lang="en-US" dirty="0"/>
              <a:t>Sound</a:t>
            </a:r>
          </a:p>
          <a:p>
            <a:r>
              <a:rPr lang="en-US" dirty="0"/>
              <a:t>Smell</a:t>
            </a:r>
          </a:p>
          <a:p>
            <a:r>
              <a:rPr lang="en-US" dirty="0"/>
              <a:t>Taste</a:t>
            </a:r>
          </a:p>
          <a:p>
            <a:r>
              <a:rPr lang="en-US" dirty="0"/>
              <a:t>Touch</a:t>
            </a:r>
          </a:p>
          <a:p>
            <a:r>
              <a:rPr lang="en-US" dirty="0"/>
              <a:t>Spirituality</a:t>
            </a:r>
          </a:p>
          <a:p>
            <a:r>
              <a:rPr lang="en-US" dirty="0"/>
              <a:t>Sexuality</a:t>
            </a:r>
          </a:p>
          <a:p>
            <a:r>
              <a:rPr lang="en-US" dirty="0"/>
              <a:t>Any combination of these senses or contexts</a:t>
            </a:r>
          </a:p>
        </p:txBody>
      </p:sp>
    </p:spTree>
    <p:extLst>
      <p:ext uri="{BB962C8B-B14F-4D97-AF65-F5344CB8AC3E}">
        <p14:creationId xmlns:p14="http://schemas.microsoft.com/office/powerpoint/2010/main" val="28289453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Another common point of view in texts is first-person narration.</a:t>
            </a:r>
          </a:p>
        </p:txBody>
      </p:sp>
      <p:sp>
        <p:nvSpPr>
          <p:cNvPr id="3" name="Content Placeholder 2"/>
          <p:cNvSpPr>
            <a:spLocks noGrp="1"/>
          </p:cNvSpPr>
          <p:nvPr>
            <p:ph idx="1"/>
          </p:nvPr>
        </p:nvSpPr>
        <p:spPr/>
        <p:txBody>
          <a:bodyPr>
            <a:normAutofit/>
          </a:bodyPr>
          <a:lstStyle/>
          <a:p>
            <a:r>
              <a:rPr lang="en-US" sz="3200" dirty="0"/>
              <a:t>First-person narration refers to the speaker describing actions they experience(d). </a:t>
            </a:r>
          </a:p>
          <a:p>
            <a:r>
              <a:rPr lang="en-US" sz="3200" dirty="0"/>
              <a:t>Third-person narration uses “I” to describe actions that happened or are happening.</a:t>
            </a:r>
          </a:p>
          <a:p>
            <a:pPr marL="0" indent="0">
              <a:buNone/>
            </a:pPr>
            <a:endParaRPr lang="en-US" sz="3200" dirty="0"/>
          </a:p>
        </p:txBody>
      </p:sp>
    </p:spTree>
    <p:extLst>
      <p:ext uri="{BB962C8B-B14F-4D97-AF65-F5344CB8AC3E}">
        <p14:creationId xmlns:p14="http://schemas.microsoft.com/office/powerpoint/2010/main" val="13243127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Always consider who is speaking/telling a story.</a:t>
            </a:r>
          </a:p>
        </p:txBody>
      </p:sp>
      <p:sp>
        <p:nvSpPr>
          <p:cNvPr id="3" name="Content Placeholder 2"/>
          <p:cNvSpPr>
            <a:spLocks noGrp="1"/>
          </p:cNvSpPr>
          <p:nvPr>
            <p:ph idx="1"/>
          </p:nvPr>
        </p:nvSpPr>
        <p:spPr/>
        <p:txBody>
          <a:bodyPr>
            <a:normAutofit fontScale="92500"/>
          </a:bodyPr>
          <a:lstStyle/>
          <a:p>
            <a:r>
              <a:rPr lang="en-US" sz="3200" dirty="0"/>
              <a:t>Do not confuse the speaker with the author; they are often not the same.</a:t>
            </a:r>
          </a:p>
          <a:p>
            <a:pPr lvl="1"/>
            <a:r>
              <a:rPr lang="en-US" sz="3200" dirty="0"/>
              <a:t>Ex.: an author may be a black man, but the narrator of a story may be a Native American child</a:t>
            </a:r>
          </a:p>
          <a:p>
            <a:r>
              <a:rPr lang="en-US" sz="3200" dirty="0"/>
              <a:t>Do not assume that the narrator/speaker is reliable; unreliable narrators are a major trope in literature after the mid-19</a:t>
            </a:r>
            <a:r>
              <a:rPr lang="en-US" sz="3200" baseline="30000" dirty="0"/>
              <a:t>th</a:t>
            </a:r>
            <a:r>
              <a:rPr lang="en-US" sz="3200" dirty="0"/>
              <a:t> century.</a:t>
            </a:r>
          </a:p>
          <a:p>
            <a:pPr marL="0" indent="0">
              <a:buNone/>
            </a:pPr>
            <a:endParaRPr lang="en-US" sz="3200" dirty="0"/>
          </a:p>
        </p:txBody>
      </p:sp>
    </p:spTree>
    <p:extLst>
      <p:ext uri="{BB962C8B-B14F-4D97-AF65-F5344CB8AC3E}">
        <p14:creationId xmlns:p14="http://schemas.microsoft.com/office/powerpoint/2010/main" val="32937539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Always consider what you know and how you know it in a text.</a:t>
            </a:r>
          </a:p>
        </p:txBody>
      </p:sp>
      <p:sp>
        <p:nvSpPr>
          <p:cNvPr id="3" name="Content Placeholder 2"/>
          <p:cNvSpPr>
            <a:spLocks noGrp="1"/>
          </p:cNvSpPr>
          <p:nvPr>
            <p:ph idx="1"/>
          </p:nvPr>
        </p:nvSpPr>
        <p:spPr/>
        <p:txBody>
          <a:bodyPr>
            <a:normAutofit lnSpcReduction="10000"/>
          </a:bodyPr>
          <a:lstStyle/>
          <a:p>
            <a:r>
              <a:rPr lang="en-US" sz="3200" dirty="0"/>
              <a:t>You may have only one point of view offered by the author. Consider why this point of view was chosen and what it does and does not offer the reader.</a:t>
            </a:r>
          </a:p>
          <a:p>
            <a:pPr lvl="1"/>
            <a:r>
              <a:rPr lang="en-US" sz="3200" dirty="0"/>
              <a:t>Ex.: In </a:t>
            </a:r>
            <a:r>
              <a:rPr lang="en-US" sz="3200" u="sng" dirty="0"/>
              <a:t>Jane Eyre </a:t>
            </a:r>
            <a:r>
              <a:rPr lang="en-US" sz="3200" dirty="0"/>
              <a:t>by Charlotte Bronte, the reader only has Jane’s point of view. The book is written as Jane’s first-person narrative. A later book, </a:t>
            </a:r>
            <a:r>
              <a:rPr lang="en-US" sz="3200" u="sng" dirty="0"/>
              <a:t>Wide Sargasso Sea</a:t>
            </a:r>
            <a:r>
              <a:rPr lang="en-US" sz="3200" dirty="0"/>
              <a:t>, retells the story from another character’s point of view.</a:t>
            </a:r>
          </a:p>
          <a:p>
            <a:pPr marL="0" indent="0">
              <a:buNone/>
            </a:pPr>
            <a:endParaRPr lang="en-US" sz="3200" dirty="0"/>
          </a:p>
        </p:txBody>
      </p:sp>
    </p:spTree>
    <p:extLst>
      <p:ext uri="{BB962C8B-B14F-4D97-AF65-F5344CB8AC3E}">
        <p14:creationId xmlns:p14="http://schemas.microsoft.com/office/powerpoint/2010/main" val="391969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Imagery will generally focus on physical, concrete objects, etc.</a:t>
            </a:r>
          </a:p>
        </p:txBody>
      </p:sp>
      <p:sp>
        <p:nvSpPr>
          <p:cNvPr id="3" name="Content Placeholder 2"/>
          <p:cNvSpPr>
            <a:spLocks noGrp="1"/>
          </p:cNvSpPr>
          <p:nvPr>
            <p:ph idx="1"/>
          </p:nvPr>
        </p:nvSpPr>
        <p:spPr/>
        <p:txBody>
          <a:bodyPr/>
          <a:lstStyle/>
          <a:p>
            <a:r>
              <a:rPr lang="en-US" dirty="0"/>
              <a:t>Spaces (interior, exterior, mixed)</a:t>
            </a:r>
          </a:p>
          <a:p>
            <a:r>
              <a:rPr lang="en-US" dirty="0"/>
              <a:t>Places/settings </a:t>
            </a:r>
          </a:p>
          <a:p>
            <a:r>
              <a:rPr lang="en-US" dirty="0"/>
              <a:t>People</a:t>
            </a:r>
          </a:p>
          <a:p>
            <a:r>
              <a:rPr lang="en-US" dirty="0"/>
              <a:t>Animals</a:t>
            </a:r>
          </a:p>
          <a:p>
            <a:r>
              <a:rPr lang="en-US" dirty="0"/>
              <a:t>Foods</a:t>
            </a:r>
          </a:p>
          <a:p>
            <a:r>
              <a:rPr lang="en-US" dirty="0"/>
              <a:t>Events</a:t>
            </a:r>
          </a:p>
        </p:txBody>
      </p:sp>
    </p:spTree>
    <p:extLst>
      <p:ext uri="{BB962C8B-B14F-4D97-AF65-F5344CB8AC3E}">
        <p14:creationId xmlns:p14="http://schemas.microsoft.com/office/powerpoint/2010/main" val="1030972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GENRE</a:t>
            </a:r>
          </a:p>
        </p:txBody>
      </p:sp>
      <p:sp>
        <p:nvSpPr>
          <p:cNvPr id="3" name="Text Placeholder 2"/>
          <p:cNvSpPr>
            <a:spLocks noGrp="1"/>
          </p:cNvSpPr>
          <p:nvPr>
            <p:ph type="body" idx="1"/>
          </p:nvPr>
        </p:nvSpPr>
        <p:spPr/>
        <p:txBody>
          <a:bodyPr>
            <a:normAutofit fontScale="92500" lnSpcReduction="10000"/>
          </a:bodyPr>
          <a:lstStyle/>
          <a:p>
            <a:r>
              <a:rPr lang="en-US" dirty="0"/>
              <a:t>The category of a creative work that is characterized by similarities of form, style, or subject matter. One of the broadest genre classifications is between fiction and non-fiction.</a:t>
            </a:r>
          </a:p>
        </p:txBody>
      </p:sp>
    </p:spTree>
    <p:extLst>
      <p:ext uri="{BB962C8B-B14F-4D97-AF65-F5344CB8AC3E}">
        <p14:creationId xmlns:p14="http://schemas.microsoft.com/office/powerpoint/2010/main" val="2466448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Genre as a way to classify texts can refer to form </a:t>
            </a:r>
            <a:r>
              <a:rPr lang="en-US" i="1" dirty="0"/>
              <a:t>or</a:t>
            </a:r>
            <a:r>
              <a:rPr lang="en-US" dirty="0"/>
              <a:t> to content. </a:t>
            </a:r>
          </a:p>
        </p:txBody>
      </p:sp>
      <p:sp>
        <p:nvSpPr>
          <p:cNvPr id="5" name="Text Placeholder 4"/>
          <p:cNvSpPr>
            <a:spLocks noGrp="1"/>
          </p:cNvSpPr>
          <p:nvPr>
            <p:ph type="body" idx="1"/>
          </p:nvPr>
        </p:nvSpPr>
        <p:spPr/>
        <p:txBody>
          <a:bodyPr anchor="ctr"/>
          <a:lstStyle/>
          <a:p>
            <a:r>
              <a:rPr lang="en-US" dirty="0"/>
              <a:t>Form</a:t>
            </a:r>
          </a:p>
        </p:txBody>
      </p:sp>
      <p:sp>
        <p:nvSpPr>
          <p:cNvPr id="3" name="Content Placeholder 2"/>
          <p:cNvSpPr>
            <a:spLocks noGrp="1"/>
          </p:cNvSpPr>
          <p:nvPr>
            <p:ph sz="half" idx="2"/>
          </p:nvPr>
        </p:nvSpPr>
        <p:spPr/>
        <p:txBody>
          <a:bodyPr>
            <a:normAutofit fontScale="70000" lnSpcReduction="20000"/>
          </a:bodyPr>
          <a:lstStyle/>
          <a:p>
            <a:r>
              <a:rPr lang="en-US" dirty="0"/>
              <a:t>Short story</a:t>
            </a:r>
          </a:p>
          <a:p>
            <a:r>
              <a:rPr lang="en-US" dirty="0"/>
              <a:t>Novel</a:t>
            </a:r>
          </a:p>
          <a:p>
            <a:r>
              <a:rPr lang="en-US" dirty="0"/>
              <a:t>Poem</a:t>
            </a:r>
          </a:p>
          <a:p>
            <a:r>
              <a:rPr lang="en-US" dirty="0"/>
              <a:t>Play</a:t>
            </a:r>
          </a:p>
          <a:p>
            <a:r>
              <a:rPr lang="en-US" dirty="0"/>
              <a:t>Essay</a:t>
            </a:r>
          </a:p>
          <a:p>
            <a:r>
              <a:rPr lang="en-US" dirty="0"/>
              <a:t>Letter</a:t>
            </a:r>
          </a:p>
          <a:p>
            <a:r>
              <a:rPr lang="en-US" dirty="0"/>
              <a:t>Report</a:t>
            </a:r>
          </a:p>
          <a:p>
            <a:r>
              <a:rPr lang="en-US" dirty="0"/>
              <a:t>Oral storytelling</a:t>
            </a:r>
          </a:p>
        </p:txBody>
      </p:sp>
      <p:sp>
        <p:nvSpPr>
          <p:cNvPr id="6" name="Text Placeholder 5"/>
          <p:cNvSpPr>
            <a:spLocks noGrp="1"/>
          </p:cNvSpPr>
          <p:nvPr>
            <p:ph type="body" sz="quarter" idx="3"/>
          </p:nvPr>
        </p:nvSpPr>
        <p:spPr/>
        <p:txBody>
          <a:bodyPr anchor="ctr"/>
          <a:lstStyle/>
          <a:p>
            <a:r>
              <a:rPr lang="en-US" dirty="0"/>
              <a:t>Content</a:t>
            </a:r>
          </a:p>
        </p:txBody>
      </p:sp>
      <p:sp>
        <p:nvSpPr>
          <p:cNvPr id="7" name="Content Placeholder 6"/>
          <p:cNvSpPr>
            <a:spLocks noGrp="1"/>
          </p:cNvSpPr>
          <p:nvPr>
            <p:ph sz="quarter" idx="4"/>
          </p:nvPr>
        </p:nvSpPr>
        <p:spPr/>
        <p:txBody>
          <a:bodyPr numCol="2">
            <a:noAutofit/>
          </a:bodyPr>
          <a:lstStyle/>
          <a:p>
            <a:r>
              <a:rPr lang="en-US" sz="1400" dirty="0"/>
              <a:t>Mystery</a:t>
            </a:r>
          </a:p>
          <a:p>
            <a:r>
              <a:rPr lang="en-US" sz="1400" dirty="0"/>
              <a:t>Biography</a:t>
            </a:r>
          </a:p>
          <a:p>
            <a:r>
              <a:rPr lang="en-US" sz="1400" dirty="0"/>
              <a:t>Autobiography</a:t>
            </a:r>
          </a:p>
          <a:p>
            <a:r>
              <a:rPr lang="en-US" sz="1400" dirty="0"/>
              <a:t>Romance</a:t>
            </a:r>
          </a:p>
          <a:p>
            <a:r>
              <a:rPr lang="en-US" sz="1400" dirty="0"/>
              <a:t>Epic</a:t>
            </a:r>
          </a:p>
          <a:p>
            <a:r>
              <a:rPr lang="en-US" sz="1400" dirty="0"/>
              <a:t>Thriller</a:t>
            </a:r>
          </a:p>
          <a:p>
            <a:r>
              <a:rPr lang="en-US" sz="1400" dirty="0"/>
              <a:t>Bildungsroman</a:t>
            </a:r>
          </a:p>
          <a:p>
            <a:r>
              <a:rPr lang="en-US" sz="1400" dirty="0"/>
              <a:t>Science fiction</a:t>
            </a:r>
          </a:p>
          <a:p>
            <a:r>
              <a:rPr lang="en-US" sz="1400" dirty="0"/>
              <a:t>Fantasy</a:t>
            </a:r>
          </a:p>
          <a:p>
            <a:r>
              <a:rPr lang="en-US" sz="1400" dirty="0"/>
              <a:t>Horror</a:t>
            </a:r>
          </a:p>
          <a:p>
            <a:endParaRPr lang="en-US" sz="1400" dirty="0"/>
          </a:p>
        </p:txBody>
      </p:sp>
    </p:spTree>
    <p:extLst>
      <p:ext uri="{BB962C8B-B14F-4D97-AF65-F5344CB8AC3E}">
        <p14:creationId xmlns:p14="http://schemas.microsoft.com/office/powerpoint/2010/main" val="3099267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 is important to correctly classify fiction vs. non-fiction genres.</a:t>
            </a:r>
          </a:p>
        </p:txBody>
      </p:sp>
      <p:sp>
        <p:nvSpPr>
          <p:cNvPr id="5" name="Content Placeholder 2"/>
          <p:cNvSpPr>
            <a:spLocks noGrp="1"/>
          </p:cNvSpPr>
          <p:nvPr>
            <p:ph sz="half" idx="2"/>
          </p:nvPr>
        </p:nvSpPr>
        <p:spPr>
          <a:xfrm>
            <a:off x="1371600" y="3305207"/>
            <a:ext cx="4443984" cy="2562193"/>
          </a:xfrm>
          <a:prstGeom prst="rect">
            <a:avLst/>
          </a:prstGeom>
        </p:spPr>
        <p:txBody>
          <a:bodyPr>
            <a:normAutofit fontScale="70000" lnSpcReduction="20000"/>
          </a:bodyPr>
          <a:lstStyle/>
          <a:p>
            <a:r>
              <a:rPr lang="en-US" dirty="0"/>
              <a:t>Short story – </a:t>
            </a:r>
            <a:r>
              <a:rPr lang="en-US" b="1" dirty="0">
                <a:solidFill>
                  <a:srgbClr val="00B0F0"/>
                </a:solidFill>
              </a:rPr>
              <a:t>fiction</a:t>
            </a:r>
            <a:r>
              <a:rPr lang="en-US" dirty="0"/>
              <a:t> </a:t>
            </a:r>
          </a:p>
          <a:p>
            <a:r>
              <a:rPr lang="en-US" dirty="0"/>
              <a:t>Novel – </a:t>
            </a:r>
            <a:r>
              <a:rPr lang="en-US" b="1" dirty="0">
                <a:solidFill>
                  <a:srgbClr val="00B0F0"/>
                </a:solidFill>
              </a:rPr>
              <a:t>fiction</a:t>
            </a:r>
            <a:r>
              <a:rPr lang="en-US" dirty="0"/>
              <a:t> </a:t>
            </a:r>
          </a:p>
          <a:p>
            <a:r>
              <a:rPr lang="en-US" dirty="0"/>
              <a:t>Poem – </a:t>
            </a:r>
            <a:r>
              <a:rPr lang="en-US" b="1" dirty="0">
                <a:solidFill>
                  <a:srgbClr val="00B0F0"/>
                </a:solidFill>
              </a:rPr>
              <a:t>fiction</a:t>
            </a:r>
            <a:r>
              <a:rPr lang="en-US" dirty="0"/>
              <a:t> </a:t>
            </a:r>
            <a:r>
              <a:rPr lang="en-US" b="1" dirty="0"/>
              <a:t>or</a:t>
            </a:r>
            <a:r>
              <a:rPr lang="en-US" dirty="0"/>
              <a:t> </a:t>
            </a:r>
            <a:r>
              <a:rPr lang="en-US" b="1" dirty="0">
                <a:solidFill>
                  <a:srgbClr val="92D050"/>
                </a:solidFill>
              </a:rPr>
              <a:t>non-fiction</a:t>
            </a:r>
          </a:p>
          <a:p>
            <a:r>
              <a:rPr lang="en-US" dirty="0"/>
              <a:t>Play – </a:t>
            </a:r>
            <a:r>
              <a:rPr lang="en-US" b="1" dirty="0">
                <a:solidFill>
                  <a:srgbClr val="00B0F0"/>
                </a:solidFill>
              </a:rPr>
              <a:t>fiction</a:t>
            </a:r>
            <a:r>
              <a:rPr lang="en-US" dirty="0"/>
              <a:t> </a:t>
            </a:r>
          </a:p>
          <a:p>
            <a:r>
              <a:rPr lang="en-US" dirty="0"/>
              <a:t>Essay – </a:t>
            </a:r>
            <a:r>
              <a:rPr lang="en-US" b="1" dirty="0">
                <a:solidFill>
                  <a:srgbClr val="92D050"/>
                </a:solidFill>
              </a:rPr>
              <a:t>non-fiction</a:t>
            </a:r>
          </a:p>
          <a:p>
            <a:r>
              <a:rPr lang="en-US" dirty="0"/>
              <a:t>Letter – </a:t>
            </a:r>
            <a:r>
              <a:rPr lang="en-US" b="1" dirty="0">
                <a:solidFill>
                  <a:srgbClr val="92D050"/>
                </a:solidFill>
              </a:rPr>
              <a:t>non-fiction</a:t>
            </a:r>
          </a:p>
          <a:p>
            <a:r>
              <a:rPr lang="en-US" dirty="0"/>
              <a:t>Report – </a:t>
            </a:r>
            <a:r>
              <a:rPr lang="en-US" b="1" dirty="0">
                <a:solidFill>
                  <a:srgbClr val="92D050"/>
                </a:solidFill>
              </a:rPr>
              <a:t>non-fiction</a:t>
            </a:r>
          </a:p>
          <a:p>
            <a:r>
              <a:rPr lang="en-US" dirty="0"/>
              <a:t>Oral storytelling – </a:t>
            </a:r>
            <a:r>
              <a:rPr lang="en-US" b="1" dirty="0">
                <a:solidFill>
                  <a:srgbClr val="00B0F0"/>
                </a:solidFill>
              </a:rPr>
              <a:t>fiction</a:t>
            </a:r>
            <a:r>
              <a:rPr lang="en-US" dirty="0"/>
              <a:t> </a:t>
            </a:r>
            <a:r>
              <a:rPr lang="en-US" b="1" dirty="0"/>
              <a:t>or</a:t>
            </a:r>
            <a:r>
              <a:rPr lang="en-US" dirty="0"/>
              <a:t> </a:t>
            </a:r>
            <a:r>
              <a:rPr lang="en-US" b="1" dirty="0">
                <a:solidFill>
                  <a:srgbClr val="92D050"/>
                </a:solidFill>
              </a:rPr>
              <a:t>non-fiction</a:t>
            </a:r>
          </a:p>
        </p:txBody>
      </p:sp>
      <p:sp>
        <p:nvSpPr>
          <p:cNvPr id="6" name="Text Placeholder 4"/>
          <p:cNvSpPr txBox="1">
            <a:spLocks/>
          </p:cNvSpPr>
          <p:nvPr/>
        </p:nvSpPr>
        <p:spPr>
          <a:xfrm>
            <a:off x="1371600" y="2340864"/>
            <a:ext cx="4443984" cy="823912"/>
          </a:xfrm>
          <a:prstGeom prst="rect">
            <a:avLst/>
          </a:prstGeom>
        </p:spPr>
        <p:txBody>
          <a:bodyPr vert="horz" lIns="91440" tIns="45720" rIns="91440" bIns="45720" rtlCol="0" anchor="ctr">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None/>
            </a:pPr>
            <a:r>
              <a:rPr lang="en-US" sz="3000" dirty="0"/>
              <a:t>Form</a:t>
            </a:r>
          </a:p>
        </p:txBody>
      </p:sp>
    </p:spTree>
    <p:extLst>
      <p:ext uri="{BB962C8B-B14F-4D97-AF65-F5344CB8AC3E}">
        <p14:creationId xmlns:p14="http://schemas.microsoft.com/office/powerpoint/2010/main" val="2042688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Genres can have sub-genres.</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Poetry is a form of writing that has many sub-genres. Some poetry genres include</a:t>
            </a:r>
          </a:p>
          <a:p>
            <a:r>
              <a:rPr lang="en-US" dirty="0"/>
              <a:t>Narrative (tells a story)</a:t>
            </a:r>
          </a:p>
          <a:p>
            <a:r>
              <a:rPr lang="en-US" dirty="0"/>
              <a:t>Epic (a form of narrative)</a:t>
            </a:r>
          </a:p>
          <a:p>
            <a:r>
              <a:rPr lang="en-US" dirty="0"/>
              <a:t>Sonnet</a:t>
            </a:r>
          </a:p>
          <a:p>
            <a:r>
              <a:rPr lang="en-US" dirty="0"/>
              <a:t>Ode (direct address)</a:t>
            </a:r>
          </a:p>
          <a:p>
            <a:r>
              <a:rPr lang="en-US" dirty="0"/>
              <a:t>Blazon</a:t>
            </a:r>
          </a:p>
          <a:p>
            <a:pPr marL="0" indent="0">
              <a:buNone/>
            </a:pPr>
            <a:br>
              <a:rPr lang="en-US" dirty="0"/>
            </a:br>
            <a:r>
              <a:rPr lang="en-US" dirty="0"/>
              <a:t>The novel is a form of writing that also has many sub-genres. Some novel genres include</a:t>
            </a:r>
          </a:p>
          <a:p>
            <a:r>
              <a:rPr lang="en-US" dirty="0"/>
              <a:t>Mystery</a:t>
            </a:r>
          </a:p>
          <a:p>
            <a:r>
              <a:rPr lang="en-US" dirty="0"/>
              <a:t>Romance</a:t>
            </a:r>
          </a:p>
          <a:p>
            <a:r>
              <a:rPr lang="en-US" dirty="0"/>
              <a:t>Thriller</a:t>
            </a:r>
          </a:p>
        </p:txBody>
      </p:sp>
    </p:spTree>
    <p:extLst>
      <p:ext uri="{BB962C8B-B14F-4D97-AF65-F5344CB8AC3E}">
        <p14:creationId xmlns:p14="http://schemas.microsoft.com/office/powerpoint/2010/main" val="3236564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Genres can be combined for literary impact.</a:t>
            </a:r>
          </a:p>
        </p:txBody>
      </p:sp>
      <p:sp>
        <p:nvSpPr>
          <p:cNvPr id="3" name="Content Placeholder 2"/>
          <p:cNvSpPr>
            <a:spLocks noGrp="1"/>
          </p:cNvSpPr>
          <p:nvPr>
            <p:ph idx="1"/>
          </p:nvPr>
        </p:nvSpPr>
        <p:spPr/>
        <p:txBody>
          <a:bodyPr>
            <a:normAutofit/>
          </a:bodyPr>
          <a:lstStyle/>
          <a:p>
            <a:pPr marL="0" indent="0">
              <a:buNone/>
            </a:pPr>
            <a:r>
              <a:rPr lang="en-US" sz="2800" dirty="0"/>
              <a:t>Shakespeare, for example, wrote plays, which are a genre of writing. Within most of his plays, he uses verse (poetry) rather than prose. He combines drama and poetry.</a:t>
            </a:r>
          </a:p>
          <a:p>
            <a:pPr marL="0" indent="0">
              <a:buNone/>
            </a:pPr>
            <a:endParaRPr lang="en-US" sz="2800" dirty="0"/>
          </a:p>
          <a:p>
            <a:pPr marL="0" indent="0">
              <a:buNone/>
            </a:pPr>
            <a:r>
              <a:rPr lang="en-US" sz="2800" dirty="0"/>
              <a:t>Many writers write in a particular content genre (e.g. Stephen King writes mainly horror) but write in various forms (e.g. novel, short story). </a:t>
            </a:r>
          </a:p>
        </p:txBody>
      </p:sp>
    </p:spTree>
    <p:extLst>
      <p:ext uri="{BB962C8B-B14F-4D97-AF65-F5344CB8AC3E}">
        <p14:creationId xmlns:p14="http://schemas.microsoft.com/office/powerpoint/2010/main" val="304603413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
  <TotalTime>106</TotalTime>
  <Words>1825</Words>
  <Application>Microsoft Office PowerPoint</Application>
  <PresentationFormat>Widescreen</PresentationFormat>
  <Paragraphs>154</Paragraphs>
  <Slides>32</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32</vt:i4>
      </vt:variant>
    </vt:vector>
  </HeadingPairs>
  <TitlesOfParts>
    <vt:vector size="34" baseType="lpstr">
      <vt:lpstr>Franklin Gothic Book</vt:lpstr>
      <vt:lpstr>Crop</vt:lpstr>
      <vt:lpstr>Literary devices</vt:lpstr>
      <vt:lpstr>Imagery</vt:lpstr>
      <vt:lpstr>Imagery is a form of figurative language that can appeal to </vt:lpstr>
      <vt:lpstr>Imagery will generally focus on physical, concrete objects, etc.</vt:lpstr>
      <vt:lpstr>GENRE</vt:lpstr>
      <vt:lpstr>Genre as a way to classify texts can refer to form or to content. </vt:lpstr>
      <vt:lpstr>It is important to correctly classify fiction vs. non-fiction genres.</vt:lpstr>
      <vt:lpstr>Genres can have sub-genres.</vt:lpstr>
      <vt:lpstr>Genres can be combined for literary impact.</vt:lpstr>
      <vt:lpstr>Metaphor</vt:lpstr>
      <vt:lpstr>Metaphors can be simple or complex.</vt:lpstr>
      <vt:lpstr>Metaphors that use “like” or “as” are similes.</vt:lpstr>
      <vt:lpstr>Allusion</vt:lpstr>
      <vt:lpstr>Allusions can be references to almost anything, including</vt:lpstr>
      <vt:lpstr>Commonly alluded to material in American Literature includes</vt:lpstr>
      <vt:lpstr>Symbol</vt:lpstr>
      <vt:lpstr>A symbol is different than a simple metaphor.</vt:lpstr>
      <vt:lpstr>Strong Language</vt:lpstr>
      <vt:lpstr>Strong language is generally clear in its meaning.</vt:lpstr>
      <vt:lpstr>Strong language often appeals to a feeling or one or more senses.</vt:lpstr>
      <vt:lpstr>Alliteration</vt:lpstr>
      <vt:lpstr>Alliteration is simply repetition of sounds.</vt:lpstr>
      <vt:lpstr>Specific kinds of alliteration have special names.</vt:lpstr>
      <vt:lpstr>Alliteration is often used to create a mood or atmosphere.</vt:lpstr>
      <vt:lpstr>Mood</vt:lpstr>
      <vt:lpstr>Mood is a created feeling in the work.</vt:lpstr>
      <vt:lpstr>Point of View</vt:lpstr>
      <vt:lpstr>Point of view is who is telling or seeing the story.</vt:lpstr>
      <vt:lpstr>A common point of view in texts is third-person narration.</vt:lpstr>
      <vt:lpstr>Another common point of view in texts is first-person narration.</vt:lpstr>
      <vt:lpstr>Always consider who is speaking/telling a story.</vt:lpstr>
      <vt:lpstr>Always consider what you know and how you know it in a text.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Literary devices</dc:title>
  <dc:creator>Rhea M. Hebert</dc:creator>
  <cp:lastModifiedBy>Rhea</cp:lastModifiedBy>
  <cp:revision>39</cp:revision>
  <dcterms:created xsi:type="dcterms:W3CDTF">2016-05-25T11:55:54Z</dcterms:created>
  <dcterms:modified xsi:type="dcterms:W3CDTF">2017-01-04T15:32:22Z</dcterms:modified>
</cp:coreProperties>
</file>